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6D4A6-A13B-4F69-805E-F80F1275481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8D5FA-8103-46DA-ADAF-CB27617AB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8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NEET (</a:t>
            </a:r>
            <a:r>
              <a:rPr lang="en-US" dirty="0" err="1"/>
              <a:t>Natuional</a:t>
            </a:r>
            <a:r>
              <a:rPr lang="en-US" dirty="0"/>
              <a:t> </a:t>
            </a:r>
            <a:r>
              <a:rPr lang="en-US" dirty="0" err="1"/>
              <a:t>Eligibilityu</a:t>
            </a:r>
            <a:r>
              <a:rPr lang="en-US" dirty="0"/>
              <a:t> </a:t>
            </a:r>
            <a:r>
              <a:rPr lang="en-US" dirty="0" err="1"/>
              <a:t>Enterence</a:t>
            </a:r>
            <a:r>
              <a:rPr lang="en-US" dirty="0"/>
              <a:t> Test ) conducted by National test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8D5FA-8103-46DA-ADAF-CB27617AB1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 Structured Clinical Examination(OSCE)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8D5FA-8103-46DA-ADAF-CB27617AB1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3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70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43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037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8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81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91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315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80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6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24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89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09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49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6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977E73-D0F1-4D3C-A95A-20BD493C9D2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D6882C-53D2-4838-8B8E-B4BF13538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fif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771049"/>
            <a:ext cx="6815669" cy="1578544"/>
          </a:xfrm>
        </p:spPr>
        <p:txBody>
          <a:bodyPr/>
          <a:lstStyle/>
          <a:p>
            <a:r>
              <a:rPr lang="en-US" b="1" dirty="0"/>
              <a:t>Overview of Medical Education (MBBS)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8442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ADNAN RAMZAN</a:t>
            </a:r>
          </a:p>
          <a:p>
            <a:r>
              <a:rPr lang="en-US" sz="2400" b="1" dirty="0"/>
              <a:t>Doctors Institute of Medical and Emerging Science </a:t>
            </a:r>
          </a:p>
        </p:txBody>
      </p:sp>
    </p:spTree>
    <p:extLst>
      <p:ext uri="{BB962C8B-B14F-4D97-AF65-F5344CB8AC3E}">
        <p14:creationId xmlns:p14="http://schemas.microsoft.com/office/powerpoint/2010/main" val="4327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Internship / </a:t>
            </a:r>
            <a:r>
              <a:rPr lang="en-US" b="1" dirty="0" err="1"/>
              <a:t>Housemanship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exams, students spend </a:t>
            </a:r>
            <a:r>
              <a:rPr lang="en-US" dirty="0">
                <a:solidFill>
                  <a:srgbClr val="FF0000"/>
                </a:solidFill>
              </a:rPr>
              <a:t>1 year </a:t>
            </a:r>
            <a:r>
              <a:rPr lang="en-US" dirty="0"/>
              <a:t>as interns.</a:t>
            </a:r>
            <a:br>
              <a:rPr lang="en-US" dirty="0"/>
            </a:br>
            <a:r>
              <a:rPr lang="en-US" dirty="0"/>
              <a:t>They work under doctors, treat patients, and gain hands-on experience</a:t>
            </a:r>
          </a:p>
        </p:txBody>
      </p:sp>
    </p:spTree>
    <p:extLst>
      <p:ext uri="{BB962C8B-B14F-4D97-AF65-F5344CB8AC3E}">
        <p14:creationId xmlns:p14="http://schemas.microsoft.com/office/powerpoint/2010/main" val="20098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Teaching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Classroom lectures</a:t>
            </a:r>
          </a:p>
          <a:p>
            <a:pPr lvl="0"/>
            <a:r>
              <a:rPr lang="en-US" dirty="0"/>
              <a:t>Laboratory </a:t>
            </a:r>
            <a:r>
              <a:rPr lang="en-US" dirty="0" err="1"/>
              <a:t>practicals</a:t>
            </a:r>
            <a:endParaRPr lang="en-US" dirty="0"/>
          </a:p>
          <a:p>
            <a:pPr lvl="0"/>
            <a:r>
              <a:rPr lang="en-US" dirty="0"/>
              <a:t>Bedside teaching with patients</a:t>
            </a:r>
          </a:p>
          <a:p>
            <a:pPr lvl="0"/>
            <a:r>
              <a:rPr lang="en-US" dirty="0"/>
              <a:t>Case studies and problem-based learning</a:t>
            </a:r>
          </a:p>
        </p:txBody>
      </p:sp>
    </p:spTree>
    <p:extLst>
      <p:ext uri="{BB962C8B-B14F-4D97-AF65-F5344CB8AC3E}">
        <p14:creationId xmlns:p14="http://schemas.microsoft.com/office/powerpoint/2010/main" val="80111308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Exams and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Written and practical exams after each phase</a:t>
            </a:r>
          </a:p>
          <a:p>
            <a:pPr lvl="0"/>
            <a:r>
              <a:rPr lang="en-US" dirty="0"/>
              <a:t>Viva voce (oral exams)</a:t>
            </a:r>
          </a:p>
          <a:p>
            <a:r>
              <a:rPr lang="en-US" dirty="0"/>
              <a:t>OSCE – modern method to test clinical skills</a:t>
            </a:r>
          </a:p>
        </p:txBody>
      </p:sp>
    </p:spTree>
    <p:extLst>
      <p:ext uri="{BB962C8B-B14F-4D97-AF65-F5344CB8AC3E}">
        <p14:creationId xmlns:p14="http://schemas.microsoft.com/office/powerpoint/2010/main" val="13856719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Skills You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Medical knowledge</a:t>
            </a:r>
          </a:p>
          <a:p>
            <a:pPr lvl="0"/>
            <a:r>
              <a:rPr lang="en-US" dirty="0"/>
              <a:t>How to talk to patients</a:t>
            </a:r>
          </a:p>
          <a:p>
            <a:pPr lvl="0"/>
            <a:r>
              <a:rPr lang="en-US" dirty="0"/>
              <a:t>How to diagnose and manage diseases</a:t>
            </a:r>
          </a:p>
          <a:p>
            <a:pPr lvl="0"/>
            <a:r>
              <a:rPr lang="en-US" dirty="0"/>
              <a:t>Professional behavior and ethics</a:t>
            </a:r>
          </a:p>
        </p:txBody>
      </p:sp>
    </p:spTree>
    <p:extLst>
      <p:ext uri="{BB962C8B-B14F-4D97-AF65-F5344CB8AC3E}">
        <p14:creationId xmlns:p14="http://schemas.microsoft.com/office/powerpoint/2010/main" val="151803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Ethics and Professionalism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Doctors must always:</a:t>
            </a:r>
          </a:p>
          <a:p>
            <a:pPr lvl="0"/>
            <a:r>
              <a:rPr lang="en-US" dirty="0"/>
              <a:t>Respect patient privacy</a:t>
            </a:r>
          </a:p>
          <a:p>
            <a:pPr lvl="0"/>
            <a:r>
              <a:rPr lang="en-US" dirty="0"/>
              <a:t>Take informed consent</a:t>
            </a:r>
          </a:p>
          <a:p>
            <a:r>
              <a:rPr lang="en-US" dirty="0"/>
              <a:t>Practice with honesty and compassion</a:t>
            </a:r>
          </a:p>
        </p:txBody>
      </p:sp>
    </p:spTree>
    <p:extLst>
      <p:ext uri="{BB962C8B-B14F-4D97-AF65-F5344CB8AC3E}">
        <p14:creationId xmlns:p14="http://schemas.microsoft.com/office/powerpoint/2010/main" val="405081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Long study hours</a:t>
            </a:r>
          </a:p>
          <a:p>
            <a:pPr lvl="0"/>
            <a:r>
              <a:rPr lang="en-US" dirty="0"/>
              <a:t>Academic stress</a:t>
            </a:r>
          </a:p>
          <a:p>
            <a:pPr lvl="0"/>
            <a:r>
              <a:rPr lang="en-US" dirty="0"/>
              <a:t>Limited sleep and pressure</a:t>
            </a:r>
          </a:p>
          <a:p>
            <a:pPr lvl="0"/>
            <a:r>
              <a:rPr lang="en-US" dirty="0"/>
              <a:t>Mental health concerns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57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After MBBS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can:</a:t>
            </a:r>
          </a:p>
          <a:p>
            <a:pPr lvl="0"/>
            <a:r>
              <a:rPr lang="en-US" dirty="0"/>
              <a:t>Specialize </a:t>
            </a:r>
          </a:p>
          <a:p>
            <a:pPr lvl="0"/>
            <a:r>
              <a:rPr lang="en-US" dirty="0"/>
              <a:t>Work in hospitals</a:t>
            </a:r>
          </a:p>
          <a:p>
            <a:pPr lvl="0"/>
            <a:r>
              <a:rPr lang="en-US" dirty="0"/>
              <a:t>Do research or teaching</a:t>
            </a:r>
          </a:p>
          <a:p>
            <a:r>
              <a:rPr lang="en-US" dirty="0"/>
              <a:t>Join public health programs</a:t>
            </a:r>
          </a:p>
          <a:p>
            <a:pPr marL="0" indent="0">
              <a:buNone/>
            </a:pPr>
            <a:r>
              <a:rPr lang="en-US" dirty="0"/>
              <a:t>MBBS makes you a qualified, responsible doctor.</a:t>
            </a:r>
            <a:br>
              <a:rPr lang="en-US" dirty="0"/>
            </a:br>
            <a:r>
              <a:rPr lang="en-US" dirty="0"/>
              <a:t>It combines science, compassion, and continuous learning</a:t>
            </a:r>
          </a:p>
        </p:txBody>
      </p:sp>
    </p:spTree>
    <p:extLst>
      <p:ext uri="{BB962C8B-B14F-4D97-AF65-F5344CB8AC3E}">
        <p14:creationId xmlns:p14="http://schemas.microsoft.com/office/powerpoint/2010/main" val="31953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04" y="2454443"/>
            <a:ext cx="8200724" cy="3753852"/>
          </a:xfrm>
        </p:spPr>
      </p:pic>
    </p:spTree>
    <p:extLst>
      <p:ext uri="{BB962C8B-B14F-4D97-AF65-F5344CB8AC3E}">
        <p14:creationId xmlns:p14="http://schemas.microsoft.com/office/powerpoint/2010/main" val="2553803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77516"/>
            <a:ext cx="9754400" cy="170848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Overview of Medical Education and Training (MBBS)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MBBS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stands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Bachelor of Medicine and Bachelor of Surgery.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the course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to become a doctor.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MBBS is a degree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how the human body works, how diseases happen, and how to treat patients.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includes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classroom learning and hospital training.</a:t>
            </a:r>
          </a:p>
        </p:txBody>
      </p:sp>
    </p:spTree>
    <p:extLst>
      <p:ext uri="{BB962C8B-B14F-4D97-AF65-F5344CB8AC3E}">
        <p14:creationId xmlns:p14="http://schemas.microsoft.com/office/powerpoint/2010/main" val="43386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of MBBS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654" y="2884191"/>
            <a:ext cx="9601196" cy="2236449"/>
          </a:xfrm>
        </p:spPr>
        <p:txBody>
          <a:bodyPr/>
          <a:lstStyle/>
          <a:p>
            <a:pPr lvl="0"/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prepare students </a:t>
            </a:r>
            <a:r>
              <a:rPr lang="en-US" dirty="0"/>
              <a:t>to become safe and skilled doctors.</a:t>
            </a:r>
          </a:p>
          <a:p>
            <a:pPr lvl="0"/>
            <a:r>
              <a:rPr lang="en-US" dirty="0"/>
              <a:t>To teach how to </a:t>
            </a:r>
            <a:r>
              <a:rPr lang="en-US" dirty="0">
                <a:solidFill>
                  <a:srgbClr val="FF0000"/>
                </a:solidFill>
              </a:rPr>
              <a:t>diagnose</a:t>
            </a:r>
            <a:r>
              <a:rPr lang="en-US" dirty="0"/>
              <a:t> and treat patients.</a:t>
            </a:r>
          </a:p>
          <a:p>
            <a:r>
              <a:rPr lang="en-US" dirty="0"/>
              <a:t>To build </a:t>
            </a:r>
            <a:r>
              <a:rPr lang="en-US" dirty="0">
                <a:solidFill>
                  <a:srgbClr val="FF0000"/>
                </a:solidFill>
              </a:rPr>
              <a:t>empathy,</a:t>
            </a:r>
            <a:r>
              <a:rPr lang="en-US" dirty="0"/>
              <a:t> communication, and professional ethics</a:t>
            </a:r>
          </a:p>
        </p:txBody>
      </p:sp>
    </p:spTree>
    <p:extLst>
      <p:ext uri="{BB962C8B-B14F-4D97-AF65-F5344CB8AC3E}">
        <p14:creationId xmlns:p14="http://schemas.microsoft.com/office/powerpoint/2010/main" val="127357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Course Duration and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MBBS course usually takes </a:t>
            </a:r>
            <a:r>
              <a:rPr lang="en-US" b="1" dirty="0"/>
              <a:t>5 years</a:t>
            </a:r>
            <a:r>
              <a:rPr lang="en-US" dirty="0"/>
              <a:t>.</a:t>
            </a:r>
            <a:endParaRPr lang="en-US" sz="2000" dirty="0"/>
          </a:p>
          <a:p>
            <a:pPr lvl="0"/>
            <a:r>
              <a:rPr lang="en-US" dirty="0"/>
              <a:t>It has three parts:</a:t>
            </a:r>
            <a:endParaRPr lang="en-US" sz="2000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Pre-clinical</a:t>
            </a:r>
            <a:r>
              <a:rPr lang="en-US" b="1" dirty="0"/>
              <a:t> (basic science)</a:t>
            </a:r>
            <a:endParaRPr lang="en-US" sz="1800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Para-clinical</a:t>
            </a:r>
            <a:r>
              <a:rPr lang="en-US" b="1" dirty="0"/>
              <a:t> (disease study)</a:t>
            </a:r>
            <a:endParaRPr lang="en-US" sz="1800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Clinical</a:t>
            </a:r>
            <a:r>
              <a:rPr lang="en-US" b="1" dirty="0"/>
              <a:t> (hospital training)</a:t>
            </a:r>
            <a:endParaRPr lang="en-US" sz="1800" dirty="0"/>
          </a:p>
          <a:p>
            <a:r>
              <a:rPr lang="en-US" dirty="0"/>
              <a:t>Plus a </a:t>
            </a:r>
            <a:r>
              <a:rPr lang="en-US" b="1" dirty="0"/>
              <a:t>1-year internship</a:t>
            </a:r>
            <a:r>
              <a:rPr lang="en-US" dirty="0"/>
              <a:t> at the end</a:t>
            </a:r>
          </a:p>
        </p:txBody>
      </p:sp>
    </p:spTree>
    <p:extLst>
      <p:ext uri="{BB962C8B-B14F-4D97-AF65-F5344CB8AC3E}">
        <p14:creationId xmlns:p14="http://schemas.microsoft.com/office/powerpoint/2010/main" val="1858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Admission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313451"/>
          </a:xfrm>
        </p:spPr>
        <p:txBody>
          <a:bodyPr/>
          <a:lstStyle/>
          <a:p>
            <a:pPr lvl="0"/>
            <a:r>
              <a:rPr lang="en-US" dirty="0"/>
              <a:t>Must have studied </a:t>
            </a:r>
            <a:r>
              <a:rPr lang="en-US" b="1" dirty="0">
                <a:solidFill>
                  <a:srgbClr val="FF0000"/>
                </a:solidFill>
              </a:rPr>
              <a:t>Physics, Chemistry, Biology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school.</a:t>
            </a:r>
          </a:p>
          <a:p>
            <a:pPr lvl="0"/>
            <a:r>
              <a:rPr lang="en-US" dirty="0"/>
              <a:t>Pass entrance exams like </a:t>
            </a:r>
            <a:r>
              <a:rPr lang="en-US" b="1" dirty="0"/>
              <a:t>NEET (India)</a:t>
            </a:r>
            <a:r>
              <a:rPr lang="en-US" dirty="0"/>
              <a:t> or </a:t>
            </a:r>
            <a:r>
              <a:rPr lang="en-US" b="1" dirty="0"/>
              <a:t>MCAT (USA)</a:t>
            </a:r>
            <a:r>
              <a:rPr lang="en-US" dirty="0"/>
              <a:t>.</a:t>
            </a:r>
          </a:p>
          <a:p>
            <a:r>
              <a:rPr lang="en-US" dirty="0"/>
              <a:t>Good communication and critical thinking are important</a:t>
            </a:r>
          </a:p>
        </p:txBody>
      </p:sp>
    </p:spTree>
    <p:extLst>
      <p:ext uri="{BB962C8B-B14F-4D97-AF65-F5344CB8AC3E}">
        <p14:creationId xmlns:p14="http://schemas.microsoft.com/office/powerpoint/2010/main" val="134829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Pre-Clinical Phase (1st–2nd Year)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learn about: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Anatomy</a:t>
            </a:r>
            <a:r>
              <a:rPr lang="en-US" dirty="0"/>
              <a:t> (human body structure)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Physiology</a:t>
            </a:r>
            <a:r>
              <a:rPr lang="en-US" dirty="0"/>
              <a:t> (how the body works)</a:t>
            </a:r>
          </a:p>
          <a:p>
            <a:r>
              <a:rPr lang="en-US" b="1" dirty="0">
                <a:solidFill>
                  <a:srgbClr val="FF0000"/>
                </a:solidFill>
              </a:rPr>
              <a:t>Biochemistry</a:t>
            </a:r>
            <a:r>
              <a:rPr lang="en-US" dirty="0"/>
              <a:t> (body chemicals and reactions)</a:t>
            </a:r>
            <a:br>
              <a:rPr lang="en-US" dirty="0"/>
            </a:br>
            <a:r>
              <a:rPr lang="en-US" dirty="0"/>
              <a:t>This is the foundation for understanding diseases</a:t>
            </a:r>
          </a:p>
        </p:txBody>
      </p:sp>
    </p:spTree>
    <p:extLst>
      <p:ext uri="{BB962C8B-B14F-4D97-AF65-F5344CB8AC3E}">
        <p14:creationId xmlns:p14="http://schemas.microsoft.com/office/powerpoint/2010/main" val="6964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Para-Clinical Phase (3nd–4rd Year)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Focuses on disease mechanisms: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Pathology</a:t>
            </a:r>
            <a:r>
              <a:rPr lang="en-US" dirty="0"/>
              <a:t> – study of diseases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Microbiology</a:t>
            </a:r>
            <a:r>
              <a:rPr lang="en-US" dirty="0"/>
              <a:t> – germs and infections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Pharmacology</a:t>
            </a:r>
            <a:r>
              <a:rPr lang="en-US" dirty="0"/>
              <a:t> – medicines and how they work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Forensic &amp; Community Medicine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1" y="2492943"/>
            <a:ext cx="3773102" cy="35805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06" y="2492943"/>
            <a:ext cx="4485373" cy="35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Phase (4th–5th Year)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students work with real patients in hospitals.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rotate through departments like: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Pediatrics (children)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Obstetrics &amp; Gynecology (women’s health)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Psychiatry (mental health)</a:t>
            </a:r>
          </a:p>
        </p:txBody>
      </p:sp>
    </p:spTree>
    <p:extLst>
      <p:ext uri="{BB962C8B-B14F-4D97-AF65-F5344CB8AC3E}">
        <p14:creationId xmlns:p14="http://schemas.microsoft.com/office/powerpoint/2010/main" val="34421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407</Words>
  <Application>Microsoft Office PowerPoint</Application>
  <PresentationFormat>Widescreen</PresentationFormat>
  <Paragraphs>78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Overview of Medical Education (MBBS)</vt:lpstr>
      <vt:lpstr>Overview of Medical Education and Training (MBBS) </vt:lpstr>
      <vt:lpstr>Goals of MBBS</vt:lpstr>
      <vt:lpstr>Course Duration and Structure</vt:lpstr>
      <vt:lpstr>Admission Requirements</vt:lpstr>
      <vt:lpstr>Pre-Clinical Phase (1st–2nd Year)</vt:lpstr>
      <vt:lpstr>Para-Clinical Phase (3nd–4rd Year)</vt:lpstr>
      <vt:lpstr>PowerPoint Presentation</vt:lpstr>
      <vt:lpstr>Clinical Phase (4th–5th Year)</vt:lpstr>
      <vt:lpstr>Internship / Housemanship</vt:lpstr>
      <vt:lpstr>Teaching Methods</vt:lpstr>
      <vt:lpstr>Exams and Assessments</vt:lpstr>
      <vt:lpstr>Skills You Learn</vt:lpstr>
      <vt:lpstr>Ethics and Professionalism</vt:lpstr>
      <vt:lpstr>Challenges</vt:lpstr>
      <vt:lpstr>After MBBS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Hafsa R</cp:lastModifiedBy>
  <cp:revision>5</cp:revision>
  <dcterms:created xsi:type="dcterms:W3CDTF">2025-11-02T15:50:59Z</dcterms:created>
  <dcterms:modified xsi:type="dcterms:W3CDTF">2025-11-03T12:35:06Z</dcterms:modified>
</cp:coreProperties>
</file>