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BEHAVIOURAL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275401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Seven Questions a Patient Needs Answers in an Informational Care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What is my condition or diagnosis?</a:t>
            </a:r>
            <a:endParaRPr lang="en-US" dirty="0"/>
          </a:p>
          <a:p>
            <a:pPr lvl="1"/>
            <a:r>
              <a:rPr lang="en-US" dirty="0"/>
              <a:t>Helps the patient understand what is happening in their body.</a:t>
            </a:r>
          </a:p>
          <a:p>
            <a:r>
              <a:rPr lang="en-US" b="1" dirty="0"/>
              <a:t>What caused it or what are the risk factors?</a:t>
            </a:r>
            <a:endParaRPr lang="en-US" dirty="0"/>
          </a:p>
          <a:p>
            <a:pPr lvl="1"/>
            <a:r>
              <a:rPr lang="en-US" dirty="0"/>
              <a:t>Clarifies reasons for the illness and how to prevent worsening.</a:t>
            </a:r>
          </a:p>
          <a:p>
            <a:r>
              <a:rPr lang="en-US" b="1" dirty="0"/>
              <a:t>What are my treatment options?</a:t>
            </a:r>
            <a:endParaRPr lang="en-US" dirty="0"/>
          </a:p>
          <a:p>
            <a:pPr lvl="1"/>
            <a:r>
              <a:rPr lang="en-US" dirty="0"/>
              <a:t>Explains both pharmacological and non-pharmacological interventions available.</a:t>
            </a:r>
          </a:p>
          <a:p>
            <a:r>
              <a:rPr lang="en-US" b="1" dirty="0"/>
              <a:t>What should I expect during my care or recovery?</a:t>
            </a:r>
            <a:endParaRPr lang="en-US" dirty="0"/>
          </a:p>
          <a:p>
            <a:pPr lvl="1"/>
            <a:r>
              <a:rPr lang="en-US" dirty="0"/>
              <a:t>Sets realistic expectations and reduces anxiety.</a:t>
            </a:r>
          </a:p>
        </p:txBody>
      </p:sp>
    </p:spTree>
    <p:extLst>
      <p:ext uri="{BB962C8B-B14F-4D97-AF65-F5344CB8AC3E}">
        <p14:creationId xmlns:p14="http://schemas.microsoft.com/office/powerpoint/2010/main" val="132559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can I do to help manage my condition?</a:t>
            </a:r>
            <a:endParaRPr lang="en-US" dirty="0"/>
          </a:p>
          <a:p>
            <a:pPr lvl="1"/>
            <a:r>
              <a:rPr lang="en-US" dirty="0"/>
              <a:t>Encourages self-care, lifestyle changes, and active participation.</a:t>
            </a:r>
          </a:p>
          <a:p>
            <a:r>
              <a:rPr lang="en-US" b="1" dirty="0"/>
              <a:t>Are there any warning signs I should watch for?</a:t>
            </a:r>
            <a:endParaRPr lang="en-US" dirty="0"/>
          </a:p>
          <a:p>
            <a:pPr lvl="1"/>
            <a:r>
              <a:rPr lang="en-US" dirty="0"/>
              <a:t>Educates the patient on when to seek help or emergency care.</a:t>
            </a:r>
          </a:p>
          <a:p>
            <a:r>
              <a:rPr lang="en-US" b="1" dirty="0"/>
              <a:t>Where can I get more information or support?</a:t>
            </a:r>
            <a:endParaRPr lang="en-US" dirty="0"/>
          </a:p>
          <a:p>
            <a:pPr lvl="1"/>
            <a:r>
              <a:rPr lang="en-US" dirty="0"/>
              <a:t>Guides patients to reliable resources, support groups, or healthcare contacts.</a:t>
            </a:r>
          </a:p>
        </p:txBody>
      </p:sp>
    </p:spTree>
    <p:extLst>
      <p:ext uri="{BB962C8B-B14F-4D97-AF65-F5344CB8AC3E}">
        <p14:creationId xmlns:p14="http://schemas.microsoft.com/office/powerpoint/2010/main" val="333856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 does Second Life mean to you? ~ The SL Enqui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524787"/>
            <a:ext cx="10463916" cy="5645426"/>
          </a:xfrm>
        </p:spPr>
      </p:pic>
    </p:spTree>
    <p:extLst>
      <p:ext uri="{BB962C8B-B14F-4D97-AF65-F5344CB8AC3E}">
        <p14:creationId xmlns:p14="http://schemas.microsoft.com/office/powerpoint/2010/main" val="254350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e illustration: &lt;strong&gt;Thank&lt;/strong&gt; &lt;strong&gt;You&lt;/strong&gt;, Letters - Free Image on Pixabay - 1402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" y="620202"/>
            <a:ext cx="10527527" cy="5629523"/>
          </a:xfrm>
        </p:spPr>
      </p:pic>
    </p:spTree>
    <p:extLst>
      <p:ext uri="{BB962C8B-B14F-4D97-AF65-F5344CB8AC3E}">
        <p14:creationId xmlns:p14="http://schemas.microsoft.com/office/powerpoint/2010/main" val="288379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Providing accurate, personalized information to patients and families</a:t>
            </a:r>
          </a:p>
          <a:p>
            <a:r>
              <a:rPr lang="en-US" dirty="0"/>
              <a:t>Helping them understand their condition, treatment options, and self-care</a:t>
            </a:r>
          </a:p>
          <a:p>
            <a:r>
              <a:rPr lang="en-US" dirty="0"/>
              <a:t>A core component of holistic and person-centered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5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Role in Non-Pharmacological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Enhances patient participation and adherence</a:t>
            </a:r>
          </a:p>
          <a:p>
            <a:r>
              <a:rPr lang="en-US" dirty="0"/>
              <a:t>Reduces anxiety and uncertainty</a:t>
            </a:r>
          </a:p>
          <a:p>
            <a:r>
              <a:rPr lang="en-US" dirty="0"/>
              <a:t>Promotes self-management and lifestyle modification</a:t>
            </a:r>
          </a:p>
          <a:p>
            <a:r>
              <a:rPr lang="en-US" dirty="0"/>
              <a:t>Supports decision-making and autonomy</a:t>
            </a:r>
          </a:p>
        </p:txBody>
      </p:sp>
    </p:spTree>
    <p:extLst>
      <p:ext uri="{BB962C8B-B14F-4D97-AF65-F5344CB8AC3E}">
        <p14:creationId xmlns:p14="http://schemas.microsoft.com/office/powerpoint/2010/main" val="342926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Education:</a:t>
            </a:r>
            <a:r>
              <a:rPr lang="en-US" dirty="0"/>
              <a:t> Disease process, symptoms, prevention</a:t>
            </a:r>
          </a:p>
          <a:p>
            <a:r>
              <a:rPr lang="en-US" b="1" dirty="0"/>
              <a:t>Communication:</a:t>
            </a:r>
            <a:r>
              <a:rPr lang="en-US" dirty="0"/>
              <a:t> Clear, empathetic, culturally sensitive</a:t>
            </a:r>
          </a:p>
          <a:p>
            <a:r>
              <a:rPr lang="en-US" b="1" dirty="0"/>
              <a:t>Counseling:</a:t>
            </a:r>
            <a:r>
              <a:rPr lang="en-US" dirty="0"/>
              <a:t> Address fears, misconceptions, expectations</a:t>
            </a:r>
          </a:p>
          <a:p>
            <a:r>
              <a:rPr lang="en-US" b="1" dirty="0"/>
              <a:t>Guidance:</a:t>
            </a:r>
            <a:r>
              <a:rPr lang="en-US" dirty="0"/>
              <a:t> Daily routines, diet, exercise, coping strategies</a:t>
            </a:r>
          </a:p>
        </p:txBody>
      </p:sp>
    </p:spTree>
    <p:extLst>
      <p:ext uri="{BB962C8B-B14F-4D97-AF65-F5344CB8AC3E}">
        <p14:creationId xmlns:p14="http://schemas.microsoft.com/office/powerpoint/2010/main" val="84179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Teaching breathing exercises for anxiety</a:t>
            </a:r>
          </a:p>
          <a:p>
            <a:r>
              <a:rPr lang="en-US" dirty="0"/>
              <a:t>Providing dietary guidance in diabetes management</a:t>
            </a:r>
          </a:p>
          <a:p>
            <a:r>
              <a:rPr lang="en-US" dirty="0"/>
              <a:t>Explaining physical therapy routines post-surgery</a:t>
            </a:r>
          </a:p>
          <a:p>
            <a:r>
              <a:rPr lang="en-US" dirty="0"/>
              <a:t>Educating caregivers about dementia behavior management</a:t>
            </a:r>
          </a:p>
        </p:txBody>
      </p:sp>
    </p:spTree>
    <p:extLst>
      <p:ext uri="{BB962C8B-B14F-4D97-AF65-F5344CB8AC3E}">
        <p14:creationId xmlns:p14="http://schemas.microsoft.com/office/powerpoint/2010/main" val="81517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patient satisfaction and trust</a:t>
            </a:r>
          </a:p>
          <a:p>
            <a:r>
              <a:rPr lang="en-US" dirty="0"/>
              <a:t>Better compliance with non-drug therapies</a:t>
            </a:r>
          </a:p>
          <a:p>
            <a:r>
              <a:rPr lang="en-US" dirty="0"/>
              <a:t>Reduced hospital readmissions</a:t>
            </a:r>
          </a:p>
          <a:p>
            <a:r>
              <a:rPr lang="en-US" dirty="0"/>
              <a:t>Enhanced quality of life and independence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8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Informational care is a </a:t>
            </a:r>
            <a:r>
              <a:rPr lang="en-US" b="1" dirty="0"/>
              <a:t>key non-pharmacological tool</a:t>
            </a:r>
            <a:endParaRPr lang="en-US" dirty="0"/>
          </a:p>
          <a:p>
            <a:r>
              <a:rPr lang="en-US" dirty="0"/>
              <a:t>Empowers patients through </a:t>
            </a:r>
            <a:r>
              <a:rPr lang="en-US" b="1" dirty="0"/>
              <a:t>knowledge and understanding</a:t>
            </a:r>
            <a:endParaRPr lang="en-US" dirty="0"/>
          </a:p>
          <a:p>
            <a:r>
              <a:rPr lang="en-US" dirty="0"/>
              <a:t>Leads to </a:t>
            </a:r>
            <a:r>
              <a:rPr lang="en-US" b="1" dirty="0"/>
              <a:t>sustainable health behavior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0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Essentials in Informational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Assessment of Information Needs</a:t>
            </a:r>
            <a:endParaRPr lang="en-US" dirty="0"/>
          </a:p>
          <a:p>
            <a:pPr lvl="1"/>
            <a:r>
              <a:rPr lang="en-US" dirty="0"/>
              <a:t>Identify what the patient and family already know and what they need to learn.</a:t>
            </a:r>
          </a:p>
          <a:p>
            <a:r>
              <a:rPr lang="en-US" b="1" dirty="0"/>
              <a:t>Individualized Education</a:t>
            </a:r>
            <a:endParaRPr lang="en-US" dirty="0"/>
          </a:p>
          <a:p>
            <a:pPr lvl="1"/>
            <a:r>
              <a:rPr lang="en-US" dirty="0"/>
              <a:t>Tailor information to the patient’s condition, literacy level, culture, and preferences.</a:t>
            </a:r>
          </a:p>
          <a:p>
            <a:r>
              <a:rPr lang="en-US" b="1" dirty="0"/>
              <a:t>Clear and Simple Communication</a:t>
            </a:r>
            <a:endParaRPr lang="en-US" dirty="0"/>
          </a:p>
          <a:p>
            <a:pPr lvl="1"/>
            <a:r>
              <a:rPr lang="en-US" dirty="0"/>
              <a:t>Use plain language, visual aids, and avoid medical jargon.</a:t>
            </a:r>
          </a:p>
          <a:p>
            <a:r>
              <a:rPr lang="en-US" b="1" dirty="0"/>
              <a:t>Accuracy and Credibility</a:t>
            </a:r>
            <a:endParaRPr lang="en-US" dirty="0"/>
          </a:p>
          <a:p>
            <a:pPr lvl="1"/>
            <a:r>
              <a:rPr lang="en-US" dirty="0"/>
              <a:t>Provide evidence-based, up-to-date, and reliable information.</a:t>
            </a:r>
          </a:p>
        </p:txBody>
      </p:sp>
    </p:spTree>
    <p:extLst>
      <p:ext uri="{BB962C8B-B14F-4D97-AF65-F5344CB8AC3E}">
        <p14:creationId xmlns:p14="http://schemas.microsoft.com/office/powerpoint/2010/main" val="70597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Interactive Dialogue</a:t>
            </a:r>
            <a:endParaRPr lang="en-US" dirty="0"/>
          </a:p>
          <a:p>
            <a:pPr lvl="1"/>
            <a:r>
              <a:rPr lang="en-US" dirty="0"/>
              <a:t>Encourage questions, feedback, and active participation in learning.</a:t>
            </a:r>
          </a:p>
          <a:p>
            <a:r>
              <a:rPr lang="en-US" b="1" dirty="0"/>
              <a:t>Emotional Support</a:t>
            </a:r>
            <a:endParaRPr lang="en-US" dirty="0"/>
          </a:p>
          <a:p>
            <a:pPr lvl="1"/>
            <a:r>
              <a:rPr lang="en-US" dirty="0"/>
              <a:t>Deliver information with empathy, addressing fears and emotional needs.</a:t>
            </a:r>
          </a:p>
          <a:p>
            <a:r>
              <a:rPr lang="en-US" b="1" dirty="0"/>
              <a:t>Evaluation and Reinforcement</a:t>
            </a:r>
            <a:endParaRPr lang="en-US" dirty="0"/>
          </a:p>
          <a:p>
            <a:pPr lvl="1"/>
            <a:r>
              <a:rPr lang="en-US" dirty="0"/>
              <a:t>Check understanding, clarify misconceptions, and provide follow-up guidance.</a:t>
            </a:r>
          </a:p>
        </p:txBody>
      </p:sp>
    </p:spTree>
    <p:extLst>
      <p:ext uri="{BB962C8B-B14F-4D97-AF65-F5344CB8AC3E}">
        <p14:creationId xmlns:p14="http://schemas.microsoft.com/office/powerpoint/2010/main" val="1648376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420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BEHAVIOURAL SCIENCES</vt:lpstr>
      <vt:lpstr>INFORMATIONAL CARE</vt:lpstr>
      <vt:lpstr>Role in Non-Pharmacological Interventions</vt:lpstr>
      <vt:lpstr>Key Components</vt:lpstr>
      <vt:lpstr>Examples in Practice</vt:lpstr>
      <vt:lpstr>Benefits</vt:lpstr>
      <vt:lpstr>Conclusion </vt:lpstr>
      <vt:lpstr>Seven Essentials in Informational Care</vt:lpstr>
      <vt:lpstr>Continued</vt:lpstr>
      <vt:lpstr>Seven Questions a Patient Needs Answers in an Informational Care Session</vt:lpstr>
      <vt:lpstr>continued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Hafsa R</cp:lastModifiedBy>
  <cp:revision>3</cp:revision>
  <dcterms:created xsi:type="dcterms:W3CDTF">2025-11-02T08:32:47Z</dcterms:created>
  <dcterms:modified xsi:type="dcterms:W3CDTF">2025-11-03T12:33:14Z</dcterms:modified>
</cp:coreProperties>
</file>