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4" autoAdjust="0"/>
    <p:restoredTop sz="94660"/>
  </p:normalViewPr>
  <p:slideViewPr>
    <p:cSldViewPr snapToGrid="0">
      <p:cViewPr varScale="1">
        <p:scale>
          <a:sx n="62" d="100"/>
          <a:sy n="62" d="100"/>
        </p:scale>
        <p:origin x="52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presProps" Target="presProps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tableStyles" Target="tableStyle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theme" Target="theme/theme1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viewProps" Target="viewProps.xml" 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 /><Relationship Id="rId2" Type="http://schemas.openxmlformats.org/officeDocument/2006/relationships/image" Target="../media/image5.png" /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slideLayout" Target="../slideLayouts/slideLayout13.xml" /><Relationship Id="rId18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17" Type="http://schemas.openxmlformats.org/officeDocument/2006/relationships/slideLayout" Target="../slideLayouts/slideLayout17.xml" /><Relationship Id="rId2" Type="http://schemas.openxmlformats.org/officeDocument/2006/relationships/slideLayout" Target="../slideLayouts/slideLayout2.xml" /><Relationship Id="rId16" Type="http://schemas.openxmlformats.org/officeDocument/2006/relationships/slideLayout" Target="../slideLayouts/slideLayout16.xml" /><Relationship Id="rId20" Type="http://schemas.openxmlformats.org/officeDocument/2006/relationships/image" Target="../media/image4.pn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slideLayout" Target="../slideLayouts/slideLayout15.xml" /><Relationship Id="rId10" Type="http://schemas.openxmlformats.org/officeDocument/2006/relationships/slideLayout" Target="../slideLayouts/slideLayout10.xml" /><Relationship Id="rId19" Type="http://schemas.openxmlformats.org/officeDocument/2006/relationships/image" Target="../media/image3.png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slideLayout" Target="../slideLayouts/slideLayout14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11/3/2025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/>
              <a:t>GENERAL ANATOMY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DPT</a:t>
            </a:r>
          </a:p>
          <a:p>
            <a:r>
              <a:rPr lang="en-US" b="1" dirty="0"/>
              <a:t>1</a:t>
            </a:r>
            <a:r>
              <a:rPr lang="en-US" b="1" baseline="30000" dirty="0"/>
              <a:t>ST</a:t>
            </a:r>
            <a:r>
              <a:rPr lang="en-US" b="1" dirty="0"/>
              <a:t> SEMESTER</a:t>
            </a:r>
          </a:p>
          <a:p>
            <a:r>
              <a:rPr lang="en-US" b="1" dirty="0"/>
              <a:t>DR DANISH</a:t>
            </a:r>
          </a:p>
        </p:txBody>
      </p:sp>
    </p:spTree>
    <p:extLst>
      <p:ext uri="{BB962C8B-B14F-4D97-AF65-F5344CB8AC3E}">
        <p14:creationId xmlns:p14="http://schemas.microsoft.com/office/powerpoint/2010/main" val="6577724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Irregular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Complex shapes that don’t fit other categories</a:t>
            </a:r>
          </a:p>
          <a:p>
            <a:r>
              <a:rPr lang="en-US" dirty="0"/>
              <a:t>Often have projections, ridges, or holes</a:t>
            </a:r>
          </a:p>
        </p:txBody>
      </p:sp>
    </p:spTree>
    <p:extLst>
      <p:ext uri="{BB962C8B-B14F-4D97-AF65-F5344CB8AC3E}">
        <p14:creationId xmlns:p14="http://schemas.microsoft.com/office/powerpoint/2010/main" val="25133654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&lt;strong&gt;Vertebra&lt;/strong&gt; -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245" y="511278"/>
            <a:ext cx="10894141" cy="5712542"/>
          </a:xfrm>
        </p:spPr>
      </p:pic>
    </p:spTree>
    <p:extLst>
      <p:ext uri="{BB962C8B-B14F-4D97-AF65-F5344CB8AC3E}">
        <p14:creationId xmlns:p14="http://schemas.microsoft.com/office/powerpoint/2010/main" val="16777263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Protect delicate internal structures</a:t>
            </a:r>
          </a:p>
          <a:p>
            <a:r>
              <a:rPr lang="en-US" dirty="0"/>
              <a:t>Provide sites for </a:t>
            </a:r>
            <a:r>
              <a:rPr lang="en-US" b="1" dirty="0"/>
              <a:t>muscle attachment</a:t>
            </a:r>
            <a:endParaRPr lang="en-US" dirty="0"/>
          </a:p>
          <a:p>
            <a:r>
              <a:rPr lang="en-US" dirty="0"/>
              <a:t>Support the body’s framework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832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Vertebrae</a:t>
            </a:r>
            <a:r>
              <a:rPr lang="en-US" dirty="0"/>
              <a:t> (spine)</a:t>
            </a:r>
          </a:p>
          <a:p>
            <a:r>
              <a:rPr lang="en-US" b="1" dirty="0"/>
              <a:t>Mandible</a:t>
            </a:r>
            <a:r>
              <a:rPr lang="en-US" dirty="0"/>
              <a:t> (jaw bone)</a:t>
            </a:r>
          </a:p>
          <a:p>
            <a:r>
              <a:rPr lang="en-US" b="1" dirty="0"/>
              <a:t>Sphenoid &amp; Ethmoid</a:t>
            </a:r>
            <a:r>
              <a:rPr lang="en-US" dirty="0"/>
              <a:t> (skull)</a:t>
            </a:r>
          </a:p>
        </p:txBody>
      </p:sp>
    </p:spTree>
    <p:extLst>
      <p:ext uri="{BB962C8B-B14F-4D97-AF65-F5344CB8AC3E}">
        <p14:creationId xmlns:p14="http://schemas.microsoft.com/office/powerpoint/2010/main" val="36485144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Sesamoid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</a:t>
            </a:r>
          </a:p>
          <a:p>
            <a:r>
              <a:rPr lang="en-US" dirty="0"/>
              <a:t>Small, round bones embedded within </a:t>
            </a:r>
            <a:r>
              <a:rPr lang="en-US" b="1" dirty="0"/>
              <a:t>tendons</a:t>
            </a:r>
            <a:endParaRPr lang="en-US" dirty="0"/>
          </a:p>
          <a:p>
            <a:r>
              <a:rPr lang="en-US" dirty="0"/>
              <a:t>Develop in areas of </a:t>
            </a:r>
            <a:r>
              <a:rPr lang="en-US" b="1" dirty="0"/>
              <a:t>friction, tension, or stress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50339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 &amp;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Protect tendons from stress and wear</a:t>
            </a:r>
          </a:p>
          <a:p>
            <a:r>
              <a:rPr lang="en-US" dirty="0"/>
              <a:t>Improve </a:t>
            </a:r>
            <a:r>
              <a:rPr lang="en-US" b="1" dirty="0"/>
              <a:t>mechanical efficiency</a:t>
            </a:r>
            <a:r>
              <a:rPr lang="en-US" dirty="0"/>
              <a:t> of muscles</a:t>
            </a:r>
          </a:p>
          <a:p>
            <a:r>
              <a:rPr lang="en-US" b="1" dirty="0"/>
              <a:t>Example:</a:t>
            </a:r>
            <a:r>
              <a:rPr lang="en-US" dirty="0"/>
              <a:t> Patella (kneecap), small sesamoids in hands and feet</a:t>
            </a:r>
          </a:p>
        </p:txBody>
      </p:sp>
    </p:spTree>
    <p:extLst>
      <p:ext uri="{BB962C8B-B14F-4D97-AF65-F5344CB8AC3E}">
        <p14:creationId xmlns:p14="http://schemas.microsoft.com/office/powerpoint/2010/main" val="1056735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&lt;strong&gt;Patella&lt;/strong&gt; - Wikipedia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735" y="560439"/>
            <a:ext cx="10441859" cy="5712541"/>
          </a:xfrm>
        </p:spPr>
      </p:pic>
    </p:spTree>
    <p:extLst>
      <p:ext uri="{BB962C8B-B14F-4D97-AF65-F5344CB8AC3E}">
        <p14:creationId xmlns:p14="http://schemas.microsoft.com/office/powerpoint/2010/main" val="30163076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Summary Table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6557041"/>
              </p:ext>
            </p:extLst>
          </p:nvPr>
        </p:nvGraphicFramePr>
        <p:xfrm>
          <a:off x="1492045" y="2497393"/>
          <a:ext cx="9601200" cy="3637938"/>
        </p:xfrm>
        <a:graphic>
          <a:graphicData uri="http://schemas.openxmlformats.org/drawingml/2006/table">
            <a:tbl>
              <a:tblPr/>
              <a:tblGrid>
                <a:gridCol w="2400300">
                  <a:extLst>
                    <a:ext uri="{9D8B030D-6E8A-4147-A177-3AD203B41FA5}">
                      <a16:colId xmlns:a16="http://schemas.microsoft.com/office/drawing/2014/main" val="1283385876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224394492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4251953488"/>
                    </a:ext>
                  </a:extLst>
                </a:gridCol>
                <a:gridCol w="2400300">
                  <a:extLst>
                    <a:ext uri="{9D8B030D-6E8A-4147-A177-3AD203B41FA5}">
                      <a16:colId xmlns:a16="http://schemas.microsoft.com/office/drawing/2014/main" val="15516403"/>
                    </a:ext>
                  </a:extLst>
                </a:gridCol>
              </a:tblGrid>
              <a:tr h="632685">
                <a:tc>
                  <a:txBody>
                    <a:bodyPr/>
                    <a:lstStyle/>
                    <a:p>
                      <a:r>
                        <a:rPr lang="en-US" b="1" dirty="0"/>
                        <a:t>Type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Shape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Function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/>
                        <a:t>Example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7869676"/>
                  </a:ext>
                </a:extLst>
              </a:tr>
              <a:tr h="632685">
                <a:tc>
                  <a:txBody>
                    <a:bodyPr/>
                    <a:lstStyle/>
                    <a:p>
                      <a:r>
                        <a:rPr lang="en-US"/>
                        <a:t>Short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Cube-like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Stability, support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Carpals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105847"/>
                  </a:ext>
                </a:extLst>
              </a:tr>
              <a:tr h="632685">
                <a:tc>
                  <a:txBody>
                    <a:bodyPr/>
                    <a:lstStyle/>
                    <a:p>
                      <a:r>
                        <a:rPr lang="en-US"/>
                        <a:t>Irregular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Complex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Protection, attachment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Vertebrae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1668105"/>
                  </a:ext>
                </a:extLst>
              </a:tr>
              <a:tr h="1107198">
                <a:tc>
                  <a:txBody>
                    <a:bodyPr/>
                    <a:lstStyle/>
                    <a:p>
                      <a:r>
                        <a:rPr lang="en-US"/>
                        <a:t>Flat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Thin, flat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Protection, blood cell formation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Skull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54128376"/>
                  </a:ext>
                </a:extLst>
              </a:tr>
              <a:tr h="632685">
                <a:tc>
                  <a:txBody>
                    <a:bodyPr/>
                    <a:lstStyle/>
                    <a:p>
                      <a:r>
                        <a:rPr lang="en-US"/>
                        <a:t>Sesamoid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Round, in tendons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Protect tendons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Patella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006419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750792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Educator Musing: Parent Revolution's Two Petition Strategy - Confusing ..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083" y="554804"/>
            <a:ext cx="10561833" cy="5649307"/>
          </a:xfrm>
        </p:spPr>
      </p:pic>
    </p:spTree>
    <p:extLst>
      <p:ext uri="{BB962C8B-B14F-4D97-AF65-F5344CB8AC3E}">
        <p14:creationId xmlns:p14="http://schemas.microsoft.com/office/powerpoint/2010/main" val="32097369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s text on orange cubes - Creative Commons Bilder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384" y="585627"/>
            <a:ext cx="10572108" cy="5640512"/>
          </a:xfrm>
        </p:spPr>
      </p:pic>
    </p:spTree>
    <p:extLst>
      <p:ext uri="{BB962C8B-B14F-4D97-AF65-F5344CB8AC3E}">
        <p14:creationId xmlns:p14="http://schemas.microsoft.com/office/powerpoint/2010/main" val="2855182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SHORT BONES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Definition:</a:t>
            </a:r>
          </a:p>
          <a:p>
            <a:r>
              <a:rPr lang="en-US" dirty="0"/>
              <a:t>Small, cube-shaped bones</a:t>
            </a:r>
          </a:p>
          <a:p>
            <a:r>
              <a:rPr lang="en-US" dirty="0"/>
              <a:t>Equal in length, width, and thickness</a:t>
            </a:r>
          </a:p>
          <a:p>
            <a:r>
              <a:rPr lang="en-US" dirty="0"/>
              <a:t>Found where </a:t>
            </a:r>
            <a:r>
              <a:rPr lang="en-US" b="1" dirty="0"/>
              <a:t>limited movement</a:t>
            </a:r>
            <a:r>
              <a:rPr lang="en-US" dirty="0"/>
              <a:t> is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89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Provide </a:t>
            </a:r>
            <a:r>
              <a:rPr lang="en-US" b="1" dirty="0"/>
              <a:t>support and stability</a:t>
            </a:r>
            <a:endParaRPr lang="en-US" dirty="0"/>
          </a:p>
          <a:p>
            <a:r>
              <a:rPr lang="en-US" dirty="0"/>
              <a:t>Allow </a:t>
            </a:r>
            <a:r>
              <a:rPr lang="en-US" b="1" dirty="0"/>
              <a:t>slight movement</a:t>
            </a:r>
            <a:endParaRPr lang="en-US" dirty="0"/>
          </a:p>
          <a:p>
            <a:r>
              <a:rPr lang="en-US" dirty="0"/>
              <a:t>Help absorb </a:t>
            </a:r>
            <a:r>
              <a:rPr lang="en-US" b="1" dirty="0"/>
              <a:t>shock and pressure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2032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Carpals</a:t>
            </a:r>
            <a:r>
              <a:rPr lang="en-US" dirty="0"/>
              <a:t> (wrist bones)</a:t>
            </a:r>
          </a:p>
          <a:p>
            <a:r>
              <a:rPr lang="en-US" b="1" dirty="0"/>
              <a:t>Tarsals</a:t>
            </a:r>
            <a:r>
              <a:rPr lang="en-US" dirty="0"/>
              <a:t> (ankle bones)</a:t>
            </a:r>
          </a:p>
        </p:txBody>
      </p:sp>
    </p:spTree>
    <p:extLst>
      <p:ext uri="{BB962C8B-B14F-4D97-AF65-F5344CB8AC3E}">
        <p14:creationId xmlns:p14="http://schemas.microsoft.com/office/powerpoint/2010/main" val="948432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Bones – Advanced Anatomy 1st Ed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38" y="516835"/>
            <a:ext cx="10583186" cy="5724939"/>
          </a:xfrm>
        </p:spPr>
      </p:pic>
    </p:spTree>
    <p:extLst>
      <p:ext uri="{BB962C8B-B14F-4D97-AF65-F5344CB8AC3E}">
        <p14:creationId xmlns:p14="http://schemas.microsoft.com/office/powerpoint/2010/main" val="1886212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Flat Bones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Definition:</a:t>
            </a:r>
          </a:p>
          <a:p>
            <a:r>
              <a:rPr lang="en-US" dirty="0"/>
              <a:t>Thin, flattened, and often curved</a:t>
            </a:r>
          </a:p>
          <a:p>
            <a:r>
              <a:rPr lang="en-US" dirty="0"/>
              <a:t>Two layers of compact bone with spongy bone in between</a:t>
            </a:r>
          </a:p>
        </p:txBody>
      </p:sp>
    </p:spTree>
    <p:extLst>
      <p:ext uri="{BB962C8B-B14F-4D97-AF65-F5344CB8AC3E}">
        <p14:creationId xmlns:p14="http://schemas.microsoft.com/office/powerpoint/2010/main" val="37832050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&lt;strong&gt;Bone&lt;/strong&gt; Structure | Anatomy and Physiology I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911" y="707923"/>
            <a:ext cx="10500850" cy="5466735"/>
          </a:xfrm>
        </p:spPr>
      </p:pic>
    </p:spTree>
    <p:extLst>
      <p:ext uri="{BB962C8B-B14F-4D97-AF65-F5344CB8AC3E}">
        <p14:creationId xmlns:p14="http://schemas.microsoft.com/office/powerpoint/2010/main" val="4590303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Protection</a:t>
            </a:r>
            <a:r>
              <a:rPr lang="en-US" dirty="0"/>
              <a:t> of vital organs</a:t>
            </a:r>
          </a:p>
          <a:p>
            <a:r>
              <a:rPr lang="en-US" b="1" dirty="0"/>
              <a:t>Attachment</a:t>
            </a:r>
            <a:r>
              <a:rPr lang="en-US" dirty="0"/>
              <a:t> for muscles</a:t>
            </a:r>
          </a:p>
          <a:p>
            <a:r>
              <a:rPr lang="en-US" dirty="0"/>
              <a:t>Produce </a:t>
            </a:r>
            <a:r>
              <a:rPr lang="en-US" b="1" dirty="0"/>
              <a:t>blood cells</a:t>
            </a:r>
            <a:r>
              <a:rPr lang="en-US" dirty="0"/>
              <a:t> in red marrow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695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Skull</a:t>
            </a:r>
            <a:r>
              <a:rPr lang="en-US" dirty="0"/>
              <a:t> (cranial bones)</a:t>
            </a:r>
          </a:p>
          <a:p>
            <a:r>
              <a:rPr lang="en-US" b="1" dirty="0"/>
              <a:t>Sternum</a:t>
            </a:r>
            <a:r>
              <a:rPr lang="en-US" dirty="0"/>
              <a:t> (breastbone)</a:t>
            </a:r>
          </a:p>
          <a:p>
            <a:r>
              <a:rPr lang="en-US" b="1" dirty="0"/>
              <a:t>Ribs and Scapulae</a:t>
            </a:r>
            <a:r>
              <a:rPr lang="en-US" dirty="0"/>
              <a:t> (shoulder blades)</a:t>
            </a:r>
          </a:p>
        </p:txBody>
      </p:sp>
    </p:spTree>
    <p:extLst>
      <p:ext uri="{BB962C8B-B14F-4D97-AF65-F5344CB8AC3E}">
        <p14:creationId xmlns:p14="http://schemas.microsoft.com/office/powerpoint/2010/main" val="208840294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 /><Relationship Id="rId1" Type="http://schemas.openxmlformats.org/officeDocument/2006/relationships/image" Target="../media/image1.jpeg" 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</TotalTime>
  <Words>235</Words>
  <Application>Microsoft Office PowerPoint</Application>
  <PresentationFormat>Widescreen</PresentationFormat>
  <Paragraphs>69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Organic</vt:lpstr>
      <vt:lpstr>GENERAL ANATOMY</vt:lpstr>
      <vt:lpstr>SHORT BONES</vt:lpstr>
      <vt:lpstr>Function</vt:lpstr>
      <vt:lpstr>Examples</vt:lpstr>
      <vt:lpstr>PowerPoint Presentation</vt:lpstr>
      <vt:lpstr>Flat Bones</vt:lpstr>
      <vt:lpstr>PowerPoint Presentation</vt:lpstr>
      <vt:lpstr>Function</vt:lpstr>
      <vt:lpstr>Examples</vt:lpstr>
      <vt:lpstr>Irregular bones</vt:lpstr>
      <vt:lpstr>PowerPoint Presentation</vt:lpstr>
      <vt:lpstr>Function</vt:lpstr>
      <vt:lpstr>Examples</vt:lpstr>
      <vt:lpstr>Sesamoid Bones</vt:lpstr>
      <vt:lpstr>Function &amp; Examples</vt:lpstr>
      <vt:lpstr>PowerPoint Presentation</vt:lpstr>
      <vt:lpstr>Summary Table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ANATOMY</dc:title>
  <dc:creator>Moorche</dc:creator>
  <cp:lastModifiedBy>Hafsa R</cp:lastModifiedBy>
  <cp:revision>5</cp:revision>
  <dcterms:created xsi:type="dcterms:W3CDTF">2025-11-02T07:01:26Z</dcterms:created>
  <dcterms:modified xsi:type="dcterms:W3CDTF">2025-11-03T12:31:50Z</dcterms:modified>
</cp:coreProperties>
</file>